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6"/>
  </p:notesMasterIdLst>
  <p:sldIdLst>
    <p:sldId id="257" r:id="rId2"/>
    <p:sldId id="256" r:id="rId3"/>
    <p:sldId id="260"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C0C57B-6E0D-4DA9-A111-7288E0C04A8F}" type="datetimeFigureOut">
              <a:rPr lang="en-CA" smtClean="0"/>
              <a:t>2016-10-23</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84EFD7-A646-400E-9CCC-D62577535603}" type="slidenum">
              <a:rPr lang="en-CA" smtClean="0"/>
              <a:t>‹#›</a:t>
            </a:fld>
            <a:endParaRPr lang="en-CA" dirty="0"/>
          </a:p>
        </p:txBody>
      </p:sp>
    </p:spTree>
    <p:extLst>
      <p:ext uri="{BB962C8B-B14F-4D97-AF65-F5344CB8AC3E}">
        <p14:creationId xmlns:p14="http://schemas.microsoft.com/office/powerpoint/2010/main" val="417395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084EFD7-A646-400E-9CCC-D62577535603}" type="slidenum">
              <a:rPr lang="en-CA" smtClean="0"/>
              <a:t>2</a:t>
            </a:fld>
            <a:endParaRPr lang="en-CA" dirty="0"/>
          </a:p>
        </p:txBody>
      </p:sp>
    </p:spTree>
    <p:extLst>
      <p:ext uri="{BB962C8B-B14F-4D97-AF65-F5344CB8AC3E}">
        <p14:creationId xmlns:p14="http://schemas.microsoft.com/office/powerpoint/2010/main" val="3762495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C9485D1-2904-4160-BC3F-E4724319CDBB}" type="datetimeFigureOut">
              <a:rPr lang="en-CA" smtClean="0"/>
              <a:t>2016-10-23</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39D627A9-5E6B-4F0F-AA3F-C96AC4B821B3}" type="slidenum">
              <a:rPr lang="en-CA" smtClean="0"/>
              <a:t>‹#›</a:t>
            </a:fld>
            <a:endParaRPr lang="en-CA" dirty="0"/>
          </a:p>
        </p:txBody>
      </p:sp>
    </p:spTree>
    <p:extLst>
      <p:ext uri="{BB962C8B-B14F-4D97-AF65-F5344CB8AC3E}">
        <p14:creationId xmlns:p14="http://schemas.microsoft.com/office/powerpoint/2010/main" val="4271798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9485D1-2904-4160-BC3F-E4724319CDBB}" type="datetimeFigureOut">
              <a:rPr lang="en-CA" smtClean="0"/>
              <a:t>2016-10-23</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39D627A9-5E6B-4F0F-AA3F-C96AC4B821B3}" type="slidenum">
              <a:rPr lang="en-CA" smtClean="0"/>
              <a:t>‹#›</a:t>
            </a:fld>
            <a:endParaRPr lang="en-CA" dirty="0"/>
          </a:p>
        </p:txBody>
      </p:sp>
    </p:spTree>
    <p:extLst>
      <p:ext uri="{BB962C8B-B14F-4D97-AF65-F5344CB8AC3E}">
        <p14:creationId xmlns:p14="http://schemas.microsoft.com/office/powerpoint/2010/main" val="2794735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9485D1-2904-4160-BC3F-E4724319CDBB}" type="datetimeFigureOut">
              <a:rPr lang="en-CA" smtClean="0"/>
              <a:t>2016-10-23</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39D627A9-5E6B-4F0F-AA3F-C96AC4B821B3}" type="slidenum">
              <a:rPr lang="en-CA" smtClean="0"/>
              <a:t>‹#›</a:t>
            </a:fld>
            <a:endParaRPr lang="en-CA" dirty="0"/>
          </a:p>
        </p:txBody>
      </p:sp>
    </p:spTree>
    <p:extLst>
      <p:ext uri="{BB962C8B-B14F-4D97-AF65-F5344CB8AC3E}">
        <p14:creationId xmlns:p14="http://schemas.microsoft.com/office/powerpoint/2010/main" val="199920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9485D1-2904-4160-BC3F-E4724319CDBB}" type="datetimeFigureOut">
              <a:rPr lang="en-CA" smtClean="0"/>
              <a:t>2016-10-23</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39D627A9-5E6B-4F0F-AA3F-C96AC4B821B3}" type="slidenum">
              <a:rPr lang="en-CA" smtClean="0"/>
              <a:t>‹#›</a:t>
            </a:fld>
            <a:endParaRPr lang="en-CA" dirty="0"/>
          </a:p>
        </p:txBody>
      </p:sp>
    </p:spTree>
    <p:extLst>
      <p:ext uri="{BB962C8B-B14F-4D97-AF65-F5344CB8AC3E}">
        <p14:creationId xmlns:p14="http://schemas.microsoft.com/office/powerpoint/2010/main" val="171819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9485D1-2904-4160-BC3F-E4724319CDBB}" type="datetimeFigureOut">
              <a:rPr lang="en-CA" smtClean="0"/>
              <a:t>2016-10-23</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39D627A9-5E6B-4F0F-AA3F-C96AC4B821B3}" type="slidenum">
              <a:rPr lang="en-CA" smtClean="0"/>
              <a:t>‹#›</a:t>
            </a:fld>
            <a:endParaRPr lang="en-CA" dirty="0"/>
          </a:p>
        </p:txBody>
      </p:sp>
    </p:spTree>
    <p:extLst>
      <p:ext uri="{BB962C8B-B14F-4D97-AF65-F5344CB8AC3E}">
        <p14:creationId xmlns:p14="http://schemas.microsoft.com/office/powerpoint/2010/main" val="1978669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C9485D1-2904-4160-BC3F-E4724319CDBB}" type="datetimeFigureOut">
              <a:rPr lang="en-CA" smtClean="0"/>
              <a:t>2016-10-23</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39D627A9-5E6B-4F0F-AA3F-C96AC4B821B3}" type="slidenum">
              <a:rPr lang="en-CA" smtClean="0"/>
              <a:t>‹#›</a:t>
            </a:fld>
            <a:endParaRPr lang="en-CA" dirty="0"/>
          </a:p>
        </p:txBody>
      </p:sp>
    </p:spTree>
    <p:extLst>
      <p:ext uri="{BB962C8B-B14F-4D97-AF65-F5344CB8AC3E}">
        <p14:creationId xmlns:p14="http://schemas.microsoft.com/office/powerpoint/2010/main" val="1340006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C9485D1-2904-4160-BC3F-E4724319CDBB}" type="datetimeFigureOut">
              <a:rPr lang="en-CA" smtClean="0"/>
              <a:t>2016-10-23</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39D627A9-5E6B-4F0F-AA3F-C96AC4B821B3}" type="slidenum">
              <a:rPr lang="en-CA" smtClean="0"/>
              <a:t>‹#›</a:t>
            </a:fld>
            <a:endParaRPr lang="en-CA" dirty="0"/>
          </a:p>
        </p:txBody>
      </p:sp>
    </p:spTree>
    <p:extLst>
      <p:ext uri="{BB962C8B-B14F-4D97-AF65-F5344CB8AC3E}">
        <p14:creationId xmlns:p14="http://schemas.microsoft.com/office/powerpoint/2010/main" val="3289425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C9485D1-2904-4160-BC3F-E4724319CDBB}" type="datetimeFigureOut">
              <a:rPr lang="en-CA" smtClean="0"/>
              <a:t>2016-10-23</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39D627A9-5E6B-4F0F-AA3F-C96AC4B821B3}" type="slidenum">
              <a:rPr lang="en-CA" smtClean="0"/>
              <a:t>‹#›</a:t>
            </a:fld>
            <a:endParaRPr lang="en-CA" dirty="0"/>
          </a:p>
        </p:txBody>
      </p:sp>
    </p:spTree>
    <p:extLst>
      <p:ext uri="{BB962C8B-B14F-4D97-AF65-F5344CB8AC3E}">
        <p14:creationId xmlns:p14="http://schemas.microsoft.com/office/powerpoint/2010/main" val="44954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9485D1-2904-4160-BC3F-E4724319CDBB}" type="datetimeFigureOut">
              <a:rPr lang="en-CA" smtClean="0"/>
              <a:t>2016-10-23</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39D627A9-5E6B-4F0F-AA3F-C96AC4B821B3}" type="slidenum">
              <a:rPr lang="en-CA" smtClean="0"/>
              <a:t>‹#›</a:t>
            </a:fld>
            <a:endParaRPr lang="en-CA" dirty="0"/>
          </a:p>
        </p:txBody>
      </p:sp>
    </p:spTree>
    <p:extLst>
      <p:ext uri="{BB962C8B-B14F-4D97-AF65-F5344CB8AC3E}">
        <p14:creationId xmlns:p14="http://schemas.microsoft.com/office/powerpoint/2010/main" val="3515621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9485D1-2904-4160-BC3F-E4724319CDBB}" type="datetimeFigureOut">
              <a:rPr lang="en-CA" smtClean="0"/>
              <a:t>2016-10-23</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39D627A9-5E6B-4F0F-AA3F-C96AC4B821B3}" type="slidenum">
              <a:rPr lang="en-CA" smtClean="0"/>
              <a:t>‹#›</a:t>
            </a:fld>
            <a:endParaRPr lang="en-CA" dirty="0"/>
          </a:p>
        </p:txBody>
      </p:sp>
    </p:spTree>
    <p:extLst>
      <p:ext uri="{BB962C8B-B14F-4D97-AF65-F5344CB8AC3E}">
        <p14:creationId xmlns:p14="http://schemas.microsoft.com/office/powerpoint/2010/main" val="2981564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9485D1-2904-4160-BC3F-E4724319CDBB}" type="datetimeFigureOut">
              <a:rPr lang="en-CA" smtClean="0"/>
              <a:t>2016-10-23</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39D627A9-5E6B-4F0F-AA3F-C96AC4B821B3}" type="slidenum">
              <a:rPr lang="en-CA" smtClean="0"/>
              <a:t>‹#›</a:t>
            </a:fld>
            <a:endParaRPr lang="en-CA" dirty="0"/>
          </a:p>
        </p:txBody>
      </p:sp>
    </p:spTree>
    <p:extLst>
      <p:ext uri="{BB962C8B-B14F-4D97-AF65-F5344CB8AC3E}">
        <p14:creationId xmlns:p14="http://schemas.microsoft.com/office/powerpoint/2010/main" val="1675576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9485D1-2904-4160-BC3F-E4724319CDBB}" type="datetimeFigureOut">
              <a:rPr lang="en-CA" smtClean="0"/>
              <a:t>2016-10-23</a:t>
            </a:fld>
            <a:endParaRPr lang="en-CA"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D627A9-5E6B-4F0F-AA3F-C96AC4B821B3}" type="slidenum">
              <a:rPr lang="en-CA" smtClean="0"/>
              <a:t>‹#›</a:t>
            </a:fld>
            <a:endParaRPr lang="en-CA" dirty="0"/>
          </a:p>
        </p:txBody>
      </p:sp>
    </p:spTree>
    <p:extLst>
      <p:ext uri="{BB962C8B-B14F-4D97-AF65-F5344CB8AC3E}">
        <p14:creationId xmlns:p14="http://schemas.microsoft.com/office/powerpoint/2010/main" val="694974183"/>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7.jp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4.jpg"/><Relationship Id="rId10" Type="http://schemas.openxmlformats.org/officeDocument/2006/relationships/image" Target="../media/image13.jpeg"/><Relationship Id="rId4" Type="http://schemas.openxmlformats.org/officeDocument/2006/relationships/image" Target="../media/image8.jpeg"/><Relationship Id="rId9" Type="http://schemas.openxmlformats.org/officeDocument/2006/relationships/image" Target="../media/image12.jpg"/></Relationships>
</file>

<file path=ppt/slides/_rels/slide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6000"/>
            <a:lum/>
          </a:blip>
          <a:srcRect/>
          <a:stretch>
            <a:fillRect t="-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16185" y="3485"/>
            <a:ext cx="5373129" cy="836451"/>
          </a:xfrm>
        </p:spPr>
        <p:txBody>
          <a:bodyPr/>
          <a:lstStyle/>
          <a:p>
            <a:pPr algn="ctr"/>
            <a:r>
              <a:rPr lang="en-CA" dirty="0" smtClean="0">
                <a:solidFill>
                  <a:schemeClr val="bg1"/>
                </a:solidFill>
              </a:rPr>
              <a:t>BC Endurance Project</a:t>
            </a:r>
            <a:endParaRPr lang="en-CA" sz="2800" dirty="0">
              <a:solidFill>
                <a:schemeClr val="bg1"/>
              </a:solidFill>
            </a:endParaRPr>
          </a:p>
        </p:txBody>
      </p:sp>
      <p:sp>
        <p:nvSpPr>
          <p:cNvPr id="3" name="Content Placeholder 2"/>
          <p:cNvSpPr>
            <a:spLocks noGrp="1"/>
          </p:cNvSpPr>
          <p:nvPr>
            <p:ph idx="1"/>
          </p:nvPr>
        </p:nvSpPr>
        <p:spPr>
          <a:xfrm>
            <a:off x="3216185" y="756218"/>
            <a:ext cx="5772462" cy="1982704"/>
          </a:xfrm>
        </p:spPr>
        <p:txBody>
          <a:bodyPr>
            <a:noAutofit/>
          </a:bodyPr>
          <a:lstStyle/>
          <a:p>
            <a:r>
              <a:rPr lang="en-CA" sz="1400" dirty="0" smtClean="0">
                <a:solidFill>
                  <a:schemeClr val="bg1"/>
                </a:solidFill>
              </a:rPr>
              <a:t>A group of elite BC &amp; Canadian distance runners </a:t>
            </a:r>
            <a:r>
              <a:rPr lang="en-CA" sz="1400" dirty="0">
                <a:solidFill>
                  <a:schemeClr val="bg1"/>
                </a:solidFill>
              </a:rPr>
              <a:t>training in the greater Vancouver </a:t>
            </a:r>
            <a:r>
              <a:rPr lang="en-CA" sz="1400" dirty="0" smtClean="0">
                <a:solidFill>
                  <a:schemeClr val="bg1"/>
                </a:solidFill>
              </a:rPr>
              <a:t>area with Olympic Games aspirations.</a:t>
            </a:r>
          </a:p>
          <a:p>
            <a:r>
              <a:rPr lang="en-CA" sz="1400" dirty="0" smtClean="0">
                <a:solidFill>
                  <a:schemeClr val="bg1"/>
                </a:solidFill>
              </a:rPr>
              <a:t>Project goals are to place as many members on:</a:t>
            </a:r>
          </a:p>
          <a:p>
            <a:pPr lvl="1"/>
            <a:r>
              <a:rPr lang="en-CA" sz="1400" dirty="0" smtClean="0">
                <a:solidFill>
                  <a:schemeClr val="bg1"/>
                </a:solidFill>
              </a:rPr>
              <a:t>BC and Canadian Championship podiums</a:t>
            </a:r>
          </a:p>
          <a:p>
            <a:pPr lvl="1"/>
            <a:r>
              <a:rPr lang="en-CA" sz="1400" dirty="0" smtClean="0">
                <a:solidFill>
                  <a:schemeClr val="bg1"/>
                </a:solidFill>
              </a:rPr>
              <a:t>Canadian National teams</a:t>
            </a:r>
          </a:p>
          <a:p>
            <a:pPr lvl="1"/>
            <a:r>
              <a:rPr lang="en-CA" sz="1400" dirty="0" smtClean="0">
                <a:solidFill>
                  <a:schemeClr val="bg1"/>
                </a:solidFill>
              </a:rPr>
              <a:t>Podium performances at Olympic Games, World Championships, Multi-sport International Games and other international competitions.</a:t>
            </a:r>
            <a:endParaRPr lang="en-CA" sz="1400" dirty="0">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432" y="362524"/>
            <a:ext cx="2958753" cy="221906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1975" y="3950546"/>
            <a:ext cx="3491838" cy="261546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72681" y="3950546"/>
            <a:ext cx="3923202" cy="2615468"/>
          </a:xfrm>
          <a:prstGeom prst="rect">
            <a:avLst/>
          </a:prstGeom>
        </p:spPr>
      </p:pic>
      <p:sp>
        <p:nvSpPr>
          <p:cNvPr id="9" name="TextBox 8"/>
          <p:cNvSpPr txBox="1"/>
          <p:nvPr/>
        </p:nvSpPr>
        <p:spPr>
          <a:xfrm>
            <a:off x="486032" y="2795155"/>
            <a:ext cx="11560559" cy="1077218"/>
          </a:xfrm>
          <a:prstGeom prst="rect">
            <a:avLst/>
          </a:prstGeom>
          <a:noFill/>
        </p:spPr>
        <p:txBody>
          <a:bodyPr wrap="square" rtlCol="0">
            <a:spAutoFit/>
          </a:bodyPr>
          <a:lstStyle/>
          <a:p>
            <a:r>
              <a:rPr lang="en-CA" sz="1600" u="sng" dirty="0">
                <a:solidFill>
                  <a:schemeClr val="bg1"/>
                </a:solidFill>
              </a:rPr>
              <a:t>Mission Statement</a:t>
            </a:r>
            <a:endParaRPr lang="en-CA" sz="1600" dirty="0">
              <a:solidFill>
                <a:schemeClr val="bg1"/>
              </a:solidFill>
            </a:endParaRPr>
          </a:p>
          <a:p>
            <a:r>
              <a:rPr lang="en-CA" sz="1600" dirty="0">
                <a:solidFill>
                  <a:schemeClr val="bg1"/>
                </a:solidFill>
              </a:rPr>
              <a:t>The BC High Performance Endurance Project (BCEP) strives to develop distance runners (5000m to marathon) to national and international performance standards. The specific goals of the project are to place as many members on BC and Canadian Championship podiums, on Canadian national teams and pursuing podium performances at international competitions.</a:t>
            </a:r>
          </a:p>
        </p:txBody>
      </p:sp>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l="-1" r="342"/>
          <a:stretch/>
        </p:blipFill>
        <p:spPr>
          <a:xfrm>
            <a:off x="3935627" y="3950546"/>
            <a:ext cx="3921678" cy="2615468"/>
          </a:xfrm>
          <a:prstGeom prst="rect">
            <a:avLst/>
          </a:prstGeom>
        </p:spPr>
      </p:pic>
      <p:pic>
        <p:nvPicPr>
          <p:cNvPr id="11" name="Picture 10"/>
          <p:cNvPicPr>
            <a:picLocks noChangeAspect="1"/>
          </p:cNvPicPr>
          <p:nvPr/>
        </p:nvPicPr>
        <p:blipFill rotWithShape="1">
          <a:blip r:embed="rId7" cstate="print">
            <a:extLst>
              <a:ext uri="{28A0092B-C50C-407E-A947-70E740481C1C}">
                <a14:useLocalDpi xmlns:a14="http://schemas.microsoft.com/office/drawing/2010/main" val="0"/>
              </a:ext>
            </a:extLst>
          </a:blip>
          <a:srcRect l="7483" t="21468" r="13453" b="7198"/>
          <a:stretch/>
        </p:blipFill>
        <p:spPr>
          <a:xfrm>
            <a:off x="8754625" y="378716"/>
            <a:ext cx="3165807" cy="2202873"/>
          </a:xfrm>
          <a:prstGeom prst="rect">
            <a:avLst/>
          </a:prstGeom>
        </p:spPr>
      </p:pic>
    </p:spTree>
    <p:extLst>
      <p:ext uri="{BB962C8B-B14F-4D97-AF65-F5344CB8AC3E}">
        <p14:creationId xmlns:p14="http://schemas.microsoft.com/office/powerpoint/2010/main" val="117728245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tile tx="0" ty="0" sx="100000" sy="100000" flip="none" algn="tl"/>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23957" t="2809" r="12936"/>
          <a:stretch/>
        </p:blipFill>
        <p:spPr>
          <a:xfrm>
            <a:off x="596469" y="225111"/>
            <a:ext cx="1564380" cy="2254754"/>
          </a:xfrm>
          <a:prstGeom prst="rect">
            <a:avLst/>
          </a:prstGeom>
        </p:spPr>
      </p:pic>
      <p:sp>
        <p:nvSpPr>
          <p:cNvPr id="5" name="TextBox 4"/>
          <p:cNvSpPr txBox="1"/>
          <p:nvPr/>
        </p:nvSpPr>
        <p:spPr>
          <a:xfrm>
            <a:off x="83544" y="2567580"/>
            <a:ext cx="2590229" cy="707886"/>
          </a:xfrm>
          <a:prstGeom prst="rect">
            <a:avLst/>
          </a:prstGeom>
          <a:solidFill>
            <a:schemeClr val="bg1"/>
          </a:solidFill>
        </p:spPr>
        <p:txBody>
          <a:bodyPr wrap="square" rtlCol="0">
            <a:spAutoFit/>
          </a:bodyPr>
          <a:lstStyle/>
          <a:p>
            <a:pPr algn="ctr"/>
            <a:r>
              <a:rPr lang="en-CA" sz="1600" dirty="0" smtClean="0"/>
              <a:t>Dylan Wykes</a:t>
            </a:r>
          </a:p>
          <a:p>
            <a:pPr algn="ctr"/>
            <a:r>
              <a:rPr lang="en-CA" sz="1200" dirty="0" smtClean="0"/>
              <a:t>2012 Olympian – marathon</a:t>
            </a:r>
          </a:p>
          <a:p>
            <a:pPr algn="ctr"/>
            <a:r>
              <a:rPr lang="en-CA" sz="1200" dirty="0" smtClean="0"/>
              <a:t>2</a:t>
            </a:r>
            <a:r>
              <a:rPr lang="en-CA" sz="1200" baseline="30000" dirty="0" smtClean="0"/>
              <a:t>nd</a:t>
            </a:r>
            <a:r>
              <a:rPr lang="en-CA" sz="1200" dirty="0" smtClean="0"/>
              <a:t> Fastest Canadian all-time – 2:10:47</a:t>
            </a:r>
            <a:endParaRPr lang="en-CA" sz="1200" dirty="0"/>
          </a:p>
        </p:txBody>
      </p:sp>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48929" t="9401" r="13244" b="-234"/>
          <a:stretch/>
        </p:blipFill>
        <p:spPr>
          <a:xfrm>
            <a:off x="3507189" y="225910"/>
            <a:ext cx="1407972" cy="2253955"/>
          </a:xfrm>
          <a:prstGeom prst="rect">
            <a:avLst/>
          </a:prstGeom>
        </p:spPr>
      </p:pic>
      <p:sp>
        <p:nvSpPr>
          <p:cNvPr id="7" name="TextBox 6"/>
          <p:cNvSpPr txBox="1"/>
          <p:nvPr/>
        </p:nvSpPr>
        <p:spPr>
          <a:xfrm>
            <a:off x="2739779" y="2567580"/>
            <a:ext cx="2942792" cy="892552"/>
          </a:xfrm>
          <a:prstGeom prst="rect">
            <a:avLst/>
          </a:prstGeom>
          <a:solidFill>
            <a:schemeClr val="bg1"/>
          </a:solidFill>
        </p:spPr>
        <p:txBody>
          <a:bodyPr wrap="none" rtlCol="0">
            <a:spAutoFit/>
          </a:bodyPr>
          <a:lstStyle/>
          <a:p>
            <a:pPr algn="ctr"/>
            <a:r>
              <a:rPr lang="en-CA" sz="1600" dirty="0" smtClean="0"/>
              <a:t>Natasha Wodak</a:t>
            </a:r>
          </a:p>
          <a:p>
            <a:pPr algn="ctr"/>
            <a:r>
              <a:rPr lang="en-CA" sz="1200" dirty="0" smtClean="0"/>
              <a:t>Canadian record holder – 10000m -</a:t>
            </a:r>
            <a:r>
              <a:rPr lang="en-CA" sz="1200" dirty="0" smtClean="0"/>
              <a:t>31:41.59</a:t>
            </a:r>
          </a:p>
          <a:p>
            <a:pPr algn="ctr"/>
            <a:r>
              <a:rPr lang="en-CA" sz="1200" dirty="0" smtClean="0"/>
              <a:t>2016 Rio Olympian -10000m</a:t>
            </a:r>
            <a:endParaRPr lang="en-CA" sz="1200" dirty="0" smtClean="0"/>
          </a:p>
          <a:p>
            <a:pPr algn="ctr"/>
            <a:r>
              <a:rPr lang="en-CA" sz="1200" dirty="0" smtClean="0"/>
              <a:t>2015 Pan Am Games – 10000m</a:t>
            </a:r>
            <a:endParaRPr lang="en-CA" sz="1200" dirty="0"/>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82367" y="225912"/>
            <a:ext cx="1319783" cy="2254755"/>
          </a:xfrm>
          <a:prstGeom prst="rect">
            <a:avLst/>
          </a:prstGeom>
        </p:spPr>
      </p:pic>
      <p:sp>
        <p:nvSpPr>
          <p:cNvPr id="9" name="TextBox 8"/>
          <p:cNvSpPr txBox="1"/>
          <p:nvPr/>
        </p:nvSpPr>
        <p:spPr>
          <a:xfrm>
            <a:off x="8569272" y="2563433"/>
            <a:ext cx="3545971" cy="707886"/>
          </a:xfrm>
          <a:prstGeom prst="rect">
            <a:avLst/>
          </a:prstGeom>
          <a:solidFill>
            <a:schemeClr val="bg1"/>
          </a:solidFill>
        </p:spPr>
        <p:txBody>
          <a:bodyPr wrap="none" rtlCol="0">
            <a:spAutoFit/>
          </a:bodyPr>
          <a:lstStyle/>
          <a:p>
            <a:pPr algn="ctr"/>
            <a:r>
              <a:rPr lang="en-CA" sz="1600" dirty="0" smtClean="0"/>
              <a:t>Geoff Martinson</a:t>
            </a:r>
          </a:p>
          <a:p>
            <a:pPr algn="ctr"/>
            <a:r>
              <a:rPr lang="en-CA" sz="1200" dirty="0" smtClean="0"/>
              <a:t>2011 IAAF World Championship semi-finalist – 1500m</a:t>
            </a:r>
          </a:p>
          <a:p>
            <a:pPr algn="ctr"/>
            <a:r>
              <a:rPr lang="en-CA" sz="1200" dirty="0" smtClean="0"/>
              <a:t>2015 Canadian Ranking – 7</a:t>
            </a:r>
            <a:r>
              <a:rPr lang="en-CA" sz="1200" baseline="30000" dirty="0" smtClean="0"/>
              <a:t>th</a:t>
            </a:r>
            <a:r>
              <a:rPr lang="en-CA" sz="1200" dirty="0" smtClean="0"/>
              <a:t>(5000m)</a:t>
            </a:r>
            <a:endParaRPr lang="en-CA" sz="1200" dirty="0"/>
          </a:p>
        </p:txBody>
      </p:sp>
      <p:sp>
        <p:nvSpPr>
          <p:cNvPr id="10" name="TextBox 9"/>
          <p:cNvSpPr txBox="1"/>
          <p:nvPr/>
        </p:nvSpPr>
        <p:spPr>
          <a:xfrm>
            <a:off x="5876794" y="2558341"/>
            <a:ext cx="2544018" cy="892552"/>
          </a:xfrm>
          <a:prstGeom prst="rect">
            <a:avLst/>
          </a:prstGeom>
          <a:solidFill>
            <a:schemeClr val="bg1"/>
          </a:solidFill>
        </p:spPr>
        <p:txBody>
          <a:bodyPr wrap="square" rtlCol="0">
            <a:spAutoFit/>
          </a:bodyPr>
          <a:lstStyle/>
          <a:p>
            <a:pPr algn="ctr"/>
            <a:r>
              <a:rPr lang="en-CA" sz="1600" dirty="0" smtClean="0"/>
              <a:t>Luc </a:t>
            </a:r>
            <a:r>
              <a:rPr lang="en-CA" sz="1600" dirty="0" smtClean="0"/>
              <a:t>Bruchet</a:t>
            </a:r>
            <a:endParaRPr lang="en-CA" sz="1600" dirty="0" smtClean="0"/>
          </a:p>
          <a:p>
            <a:pPr algn="ctr"/>
            <a:r>
              <a:rPr lang="en-CA" sz="1200" dirty="0" smtClean="0"/>
              <a:t>2016 Rio Olympian – 5000m</a:t>
            </a:r>
          </a:p>
          <a:p>
            <a:pPr algn="ctr"/>
            <a:r>
              <a:rPr lang="en-CA" sz="1200" dirty="0" smtClean="0"/>
              <a:t>2015 Pan Am Games – 5000m</a:t>
            </a:r>
            <a:endParaRPr lang="en-CA" sz="1200" dirty="0" smtClean="0"/>
          </a:p>
          <a:p>
            <a:pPr algn="ctr"/>
            <a:r>
              <a:rPr lang="en-CA" sz="1200" dirty="0" smtClean="0"/>
              <a:t>2016 </a:t>
            </a:r>
            <a:r>
              <a:rPr lang="en-CA" sz="1200" dirty="0" smtClean="0"/>
              <a:t>Canadian Ranking – </a:t>
            </a:r>
            <a:r>
              <a:rPr lang="en-CA" sz="1200" dirty="0" smtClean="0"/>
              <a:t>2</a:t>
            </a:r>
            <a:r>
              <a:rPr lang="en-CA" sz="1200" baseline="30000" dirty="0" smtClean="0"/>
              <a:t>nd</a:t>
            </a:r>
            <a:r>
              <a:rPr lang="en-CA" sz="1200" dirty="0" smtClean="0"/>
              <a:t> (5000m</a:t>
            </a:r>
            <a:r>
              <a:rPr lang="en-CA" sz="1200" dirty="0" smtClean="0"/>
              <a:t>)</a:t>
            </a:r>
            <a:endParaRPr lang="en-CA" dirty="0"/>
          </a:p>
        </p:txBody>
      </p:sp>
      <p:pic>
        <p:nvPicPr>
          <p:cNvPr id="13" name="Picture 12"/>
          <p:cNvPicPr>
            <a:picLocks noChangeAspect="1"/>
          </p:cNvPicPr>
          <p:nvPr/>
        </p:nvPicPr>
        <p:blipFill rotWithShape="1">
          <a:blip r:embed="rId7" cstate="print">
            <a:extLst>
              <a:ext uri="{28A0092B-C50C-407E-A947-70E740481C1C}">
                <a14:useLocalDpi xmlns:a14="http://schemas.microsoft.com/office/drawing/2010/main" val="0"/>
              </a:ext>
            </a:extLst>
          </a:blip>
          <a:srcRect r="1125" b="3514"/>
          <a:stretch/>
        </p:blipFill>
        <p:spPr>
          <a:xfrm>
            <a:off x="3445160" y="3549060"/>
            <a:ext cx="1585088" cy="2323799"/>
          </a:xfrm>
          <a:prstGeom prst="rect">
            <a:avLst/>
          </a:prstGeom>
        </p:spPr>
      </p:pic>
      <p:sp>
        <p:nvSpPr>
          <p:cNvPr id="14" name="TextBox 13"/>
          <p:cNvSpPr txBox="1"/>
          <p:nvPr/>
        </p:nvSpPr>
        <p:spPr>
          <a:xfrm>
            <a:off x="3017963" y="5944628"/>
            <a:ext cx="2386423" cy="523220"/>
          </a:xfrm>
          <a:prstGeom prst="rect">
            <a:avLst/>
          </a:prstGeom>
          <a:solidFill>
            <a:schemeClr val="bg1"/>
          </a:solidFill>
        </p:spPr>
        <p:txBody>
          <a:bodyPr wrap="none" rtlCol="0">
            <a:spAutoFit/>
          </a:bodyPr>
          <a:lstStyle/>
          <a:p>
            <a:pPr algn="ctr"/>
            <a:r>
              <a:rPr lang="en-CA" sz="1600" dirty="0" smtClean="0"/>
              <a:t>Theo Hunt</a:t>
            </a:r>
          </a:p>
          <a:p>
            <a:pPr algn="ctr"/>
            <a:r>
              <a:rPr lang="en-CA" sz="1200" dirty="0" smtClean="0"/>
              <a:t>2014 Canadian Cross Country Team</a:t>
            </a:r>
            <a:endParaRPr lang="en-CA" sz="1200" dirty="0"/>
          </a:p>
        </p:txBody>
      </p:sp>
      <p:pic>
        <p:nvPicPr>
          <p:cNvPr id="15" name="Picture 14"/>
          <p:cNvPicPr>
            <a:picLocks noChangeAspect="1"/>
          </p:cNvPicPr>
          <p:nvPr/>
        </p:nvPicPr>
        <p:blipFill rotWithShape="1">
          <a:blip r:embed="rId8" cstate="print">
            <a:extLst>
              <a:ext uri="{28A0092B-C50C-407E-A947-70E740481C1C}">
                <a14:useLocalDpi xmlns:a14="http://schemas.microsoft.com/office/drawing/2010/main" val="0"/>
              </a:ext>
            </a:extLst>
          </a:blip>
          <a:srcRect l="62622" t="27415" r="16277" b="19758"/>
          <a:stretch/>
        </p:blipFill>
        <p:spPr>
          <a:xfrm>
            <a:off x="6451717" y="3549060"/>
            <a:ext cx="1394174" cy="2325460"/>
          </a:xfrm>
          <a:prstGeom prst="rect">
            <a:avLst/>
          </a:prstGeom>
        </p:spPr>
      </p:pic>
      <p:sp>
        <p:nvSpPr>
          <p:cNvPr id="16" name="TextBox 15"/>
          <p:cNvSpPr txBox="1"/>
          <p:nvPr/>
        </p:nvSpPr>
        <p:spPr>
          <a:xfrm>
            <a:off x="6043308" y="5944933"/>
            <a:ext cx="2210990" cy="523220"/>
          </a:xfrm>
          <a:prstGeom prst="rect">
            <a:avLst/>
          </a:prstGeom>
          <a:solidFill>
            <a:schemeClr val="bg1"/>
          </a:solidFill>
        </p:spPr>
        <p:txBody>
          <a:bodyPr wrap="none" rtlCol="0">
            <a:spAutoFit/>
          </a:bodyPr>
          <a:lstStyle/>
          <a:p>
            <a:pPr algn="ctr"/>
            <a:r>
              <a:rPr lang="en-CA" sz="1600" dirty="0" smtClean="0"/>
              <a:t>Catherine Watkins</a:t>
            </a:r>
          </a:p>
          <a:p>
            <a:pPr algn="ctr"/>
            <a:r>
              <a:rPr lang="en-CA" sz="1200" dirty="0" smtClean="0"/>
              <a:t>2015 Pan Am Games - marathon</a:t>
            </a:r>
            <a:endParaRPr lang="en-CA" sz="1200" dirty="0"/>
          </a:p>
        </p:txBody>
      </p:sp>
      <p:pic>
        <p:nvPicPr>
          <p:cNvPr id="18" name="Picture 17"/>
          <p:cNvPicPr>
            <a:picLocks noChangeAspect="1"/>
          </p:cNvPicPr>
          <p:nvPr/>
        </p:nvPicPr>
        <p:blipFill rotWithShape="1">
          <a:blip r:embed="rId9">
            <a:extLst>
              <a:ext uri="{28A0092B-C50C-407E-A947-70E740481C1C}">
                <a14:useLocalDpi xmlns:a14="http://schemas.microsoft.com/office/drawing/2010/main" val="0"/>
              </a:ext>
            </a:extLst>
          </a:blip>
          <a:srcRect l="42090" t="22523" r="33568" b="3899"/>
          <a:stretch/>
        </p:blipFill>
        <p:spPr>
          <a:xfrm>
            <a:off x="9848118" y="3549060"/>
            <a:ext cx="1154032" cy="2325460"/>
          </a:xfrm>
          <a:prstGeom prst="rect">
            <a:avLst/>
          </a:prstGeom>
        </p:spPr>
      </p:pic>
      <p:sp>
        <p:nvSpPr>
          <p:cNvPr id="19" name="TextBox 18"/>
          <p:cNvSpPr txBox="1"/>
          <p:nvPr/>
        </p:nvSpPr>
        <p:spPr>
          <a:xfrm>
            <a:off x="9024503" y="5944628"/>
            <a:ext cx="2635507" cy="707886"/>
          </a:xfrm>
          <a:prstGeom prst="rect">
            <a:avLst/>
          </a:prstGeom>
          <a:solidFill>
            <a:schemeClr val="bg1"/>
          </a:solidFill>
        </p:spPr>
        <p:txBody>
          <a:bodyPr wrap="square" rtlCol="0">
            <a:spAutoFit/>
          </a:bodyPr>
          <a:lstStyle/>
          <a:p>
            <a:pPr algn="ctr"/>
            <a:r>
              <a:rPr lang="en-CA" sz="1600" dirty="0" smtClean="0"/>
              <a:t>Justin Kent</a:t>
            </a:r>
          </a:p>
          <a:p>
            <a:pPr algn="ctr"/>
            <a:r>
              <a:rPr lang="en-CA" sz="1200" dirty="0" smtClean="0"/>
              <a:t>NAIA Champion – 3000m s/c</a:t>
            </a:r>
          </a:p>
          <a:p>
            <a:pPr algn="ctr"/>
            <a:r>
              <a:rPr lang="en-CA" sz="1200" dirty="0" smtClean="0"/>
              <a:t>2015 Canadian Ranking – 9</a:t>
            </a:r>
            <a:r>
              <a:rPr lang="en-CA" sz="1200" baseline="30000" dirty="0" smtClean="0"/>
              <a:t>th</a:t>
            </a:r>
            <a:r>
              <a:rPr lang="en-CA" sz="1200" dirty="0" smtClean="0"/>
              <a:t>(1500m)</a:t>
            </a:r>
            <a:endParaRPr lang="en-CA" sz="1200" dirty="0"/>
          </a:p>
        </p:txBody>
      </p:sp>
      <p:pic>
        <p:nvPicPr>
          <p:cNvPr id="2" name="Picture 1"/>
          <p:cNvPicPr>
            <a:picLocks noChangeAspect="1"/>
          </p:cNvPicPr>
          <p:nvPr/>
        </p:nvPicPr>
        <p:blipFill rotWithShape="1">
          <a:blip r:embed="rId10" cstate="print">
            <a:extLst>
              <a:ext uri="{28A0092B-C50C-407E-A947-70E740481C1C}">
                <a14:useLocalDpi xmlns:a14="http://schemas.microsoft.com/office/drawing/2010/main" val="0"/>
              </a:ext>
            </a:extLst>
          </a:blip>
          <a:srcRect l="35801" t="828" r="23759" b="9731"/>
          <a:stretch/>
        </p:blipFill>
        <p:spPr>
          <a:xfrm>
            <a:off x="6534131" y="225111"/>
            <a:ext cx="1529266" cy="2254754"/>
          </a:xfrm>
          <a:prstGeom prst="rect">
            <a:avLst/>
          </a:prstGeom>
        </p:spPr>
      </p:pic>
      <p:pic>
        <p:nvPicPr>
          <p:cNvPr id="20" name="Picture 19"/>
          <p:cNvPicPr>
            <a:picLocks noChangeAspect="1"/>
          </p:cNvPicPr>
          <p:nvPr/>
        </p:nvPicPr>
        <p:blipFill rotWithShape="1">
          <a:blip r:embed="rId11" cstate="print">
            <a:extLst>
              <a:ext uri="{28A0092B-C50C-407E-A947-70E740481C1C}">
                <a14:useLocalDpi xmlns:a14="http://schemas.microsoft.com/office/drawing/2010/main" val="0"/>
              </a:ext>
            </a:extLst>
          </a:blip>
          <a:srcRect l="-134" t="12833" r="9358" b="5897"/>
          <a:stretch/>
        </p:blipFill>
        <p:spPr>
          <a:xfrm>
            <a:off x="540116" y="3460132"/>
            <a:ext cx="1796716" cy="2419109"/>
          </a:xfrm>
          <a:prstGeom prst="rect">
            <a:avLst/>
          </a:prstGeom>
        </p:spPr>
      </p:pic>
      <p:sp>
        <p:nvSpPr>
          <p:cNvPr id="21" name="TextBox 20"/>
          <p:cNvSpPr txBox="1"/>
          <p:nvPr/>
        </p:nvSpPr>
        <p:spPr>
          <a:xfrm>
            <a:off x="148141" y="5944627"/>
            <a:ext cx="2589583" cy="892552"/>
          </a:xfrm>
          <a:prstGeom prst="rect">
            <a:avLst/>
          </a:prstGeom>
          <a:solidFill>
            <a:schemeClr val="bg1"/>
          </a:solidFill>
        </p:spPr>
        <p:txBody>
          <a:bodyPr wrap="square" rtlCol="0">
            <a:spAutoFit/>
          </a:bodyPr>
          <a:lstStyle/>
          <a:p>
            <a:pPr algn="ctr"/>
            <a:r>
              <a:rPr lang="en-CA" sz="1600" dirty="0" smtClean="0"/>
              <a:t>Rachel Cliff</a:t>
            </a:r>
          </a:p>
          <a:p>
            <a:pPr algn="ctr"/>
            <a:r>
              <a:rPr lang="en-CA" sz="1200" dirty="0" smtClean="0"/>
              <a:t>2013 IAAF World Cross Country-25</a:t>
            </a:r>
            <a:r>
              <a:rPr lang="en-CA" sz="1200" baseline="30000" dirty="0" smtClean="0"/>
              <a:t>th</a:t>
            </a:r>
            <a:endParaRPr lang="en-CA" sz="1200" dirty="0" smtClean="0"/>
          </a:p>
          <a:p>
            <a:pPr algn="ctr"/>
            <a:r>
              <a:rPr lang="en-CA" sz="1200" dirty="0" smtClean="0"/>
              <a:t>2016 Canadian Ranking – 3</a:t>
            </a:r>
            <a:r>
              <a:rPr lang="en-CA" sz="1200" baseline="30000" dirty="0" smtClean="0"/>
              <a:t>rd</a:t>
            </a:r>
            <a:r>
              <a:rPr lang="en-CA" sz="1200" dirty="0" smtClean="0"/>
              <a:t> (5000m)</a:t>
            </a:r>
          </a:p>
          <a:p>
            <a:pPr algn="ctr"/>
            <a:r>
              <a:rPr lang="en-CA" sz="1200" dirty="0" smtClean="0"/>
              <a:t>2016 Canadian Ranking – 3</a:t>
            </a:r>
            <a:r>
              <a:rPr lang="en-CA" sz="1200" baseline="30000" dirty="0" smtClean="0"/>
              <a:t>rd</a:t>
            </a:r>
            <a:r>
              <a:rPr lang="en-CA" sz="1200" dirty="0" smtClean="0"/>
              <a:t> (10000m)</a:t>
            </a:r>
            <a:endParaRPr lang="en-CA" sz="1200" dirty="0">
              <a:solidFill>
                <a:schemeClr val="bg1"/>
              </a:solidFill>
            </a:endParaRPr>
          </a:p>
        </p:txBody>
      </p:sp>
    </p:spTree>
    <p:extLst>
      <p:ext uri="{BB962C8B-B14F-4D97-AF65-F5344CB8AC3E}">
        <p14:creationId xmlns:p14="http://schemas.microsoft.com/office/powerpoint/2010/main" val="2841520037"/>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t="-130000" b="-130000"/>
          </a:stretch>
        </a:blipFill>
        <a:effectLst/>
      </p:bgPr>
    </p:bg>
    <p:spTree>
      <p:nvGrpSpPr>
        <p:cNvPr id="1" name=""/>
        <p:cNvGrpSpPr/>
        <p:nvPr/>
      </p:nvGrpSpPr>
      <p:grpSpPr>
        <a:xfrm>
          <a:off x="0" y="0"/>
          <a:ext cx="0" cy="0"/>
          <a:chOff x="0" y="0"/>
          <a:chExt cx="0" cy="0"/>
        </a:xfrm>
      </p:grpSpPr>
      <p:sp>
        <p:nvSpPr>
          <p:cNvPr id="5" name="TextBox 4"/>
          <p:cNvSpPr txBox="1"/>
          <p:nvPr/>
        </p:nvSpPr>
        <p:spPr>
          <a:xfrm>
            <a:off x="648976" y="2646222"/>
            <a:ext cx="2589583" cy="892552"/>
          </a:xfrm>
          <a:prstGeom prst="rect">
            <a:avLst/>
          </a:prstGeom>
          <a:solidFill>
            <a:schemeClr val="bg1"/>
          </a:solidFill>
        </p:spPr>
        <p:txBody>
          <a:bodyPr wrap="square" rtlCol="0">
            <a:spAutoFit/>
          </a:bodyPr>
          <a:lstStyle/>
          <a:p>
            <a:pPr algn="ctr"/>
            <a:r>
              <a:rPr lang="en-CA" sz="1600" dirty="0" smtClean="0"/>
              <a:t>Kevin Friesen</a:t>
            </a:r>
          </a:p>
          <a:p>
            <a:pPr algn="ctr"/>
            <a:r>
              <a:rPr lang="en-CA" sz="1200" dirty="0" smtClean="0"/>
              <a:t>2016 Canadian 10000m Bronze</a:t>
            </a:r>
          </a:p>
          <a:p>
            <a:pPr algn="ctr"/>
            <a:r>
              <a:rPr lang="en-CA" sz="1200" dirty="0" smtClean="0"/>
              <a:t>2016 Canadian 10km Silver</a:t>
            </a:r>
            <a:endParaRPr lang="en-CA" sz="1200" dirty="0" smtClean="0"/>
          </a:p>
          <a:p>
            <a:pPr algn="ctr"/>
            <a:r>
              <a:rPr lang="en-CA" sz="1200" dirty="0" smtClean="0"/>
              <a:t>2015 BC 10000m Champion</a:t>
            </a:r>
            <a:endParaRPr lang="en-CA" sz="1200" dirty="0"/>
          </a:p>
        </p:txBody>
      </p:sp>
      <p:sp>
        <p:nvSpPr>
          <p:cNvPr id="6" name="TextBox 5"/>
          <p:cNvSpPr txBox="1"/>
          <p:nvPr/>
        </p:nvSpPr>
        <p:spPr>
          <a:xfrm>
            <a:off x="8497381" y="952984"/>
            <a:ext cx="3487268" cy="4801314"/>
          </a:xfrm>
          <a:prstGeom prst="rect">
            <a:avLst/>
          </a:prstGeom>
          <a:solidFill>
            <a:schemeClr val="bg1"/>
          </a:solidFill>
        </p:spPr>
        <p:txBody>
          <a:bodyPr wrap="square" rtlCol="0">
            <a:spAutoFit/>
          </a:bodyPr>
          <a:lstStyle/>
          <a:p>
            <a:pPr algn="ctr"/>
            <a:r>
              <a:rPr lang="en-CA" dirty="0" smtClean="0"/>
              <a:t>Integrated Support Team</a:t>
            </a:r>
          </a:p>
          <a:p>
            <a:endParaRPr lang="en-CA" sz="1600" dirty="0" smtClean="0"/>
          </a:p>
          <a:p>
            <a:pPr marL="285750" indent="-285750">
              <a:buFont typeface="Arial" panose="020B0604020202020204" pitchFamily="34" charset="0"/>
              <a:buChar char="•"/>
            </a:pPr>
            <a:r>
              <a:rPr lang="en-CA" sz="1600" dirty="0" smtClean="0"/>
              <a:t>Physiotherapy</a:t>
            </a:r>
          </a:p>
          <a:p>
            <a:r>
              <a:rPr lang="en-CA" sz="1600" dirty="0" smtClean="0"/>
              <a:t>	Chris Napier</a:t>
            </a:r>
          </a:p>
          <a:p>
            <a:r>
              <a:rPr lang="en-CA" sz="1600" dirty="0"/>
              <a:t>	</a:t>
            </a:r>
            <a:r>
              <a:rPr lang="en-CA" sz="1600" dirty="0" smtClean="0"/>
              <a:t>Marilou Lamy</a:t>
            </a:r>
          </a:p>
          <a:p>
            <a:pPr marL="285750" indent="-285750">
              <a:buFont typeface="Arial" panose="020B0604020202020204" pitchFamily="34" charset="0"/>
              <a:buChar char="•"/>
            </a:pPr>
            <a:r>
              <a:rPr lang="en-CA" sz="1600" dirty="0" smtClean="0"/>
              <a:t>Sports Medicine</a:t>
            </a:r>
          </a:p>
          <a:p>
            <a:r>
              <a:rPr lang="en-CA" sz="1600" dirty="0"/>
              <a:t>	</a:t>
            </a:r>
            <a:r>
              <a:rPr lang="en-CA" sz="1600" dirty="0" smtClean="0"/>
              <a:t>Dr. Jim Bovard</a:t>
            </a:r>
          </a:p>
          <a:p>
            <a:pPr marL="285750" indent="-285750">
              <a:buFont typeface="Arial" panose="020B0604020202020204" pitchFamily="34" charset="0"/>
              <a:buChar char="•"/>
            </a:pPr>
            <a:r>
              <a:rPr lang="en-CA" sz="1600" dirty="0" smtClean="0"/>
              <a:t>Exercise Physiology</a:t>
            </a:r>
          </a:p>
          <a:p>
            <a:r>
              <a:rPr lang="en-CA" sz="1600" dirty="0"/>
              <a:t>	</a:t>
            </a:r>
            <a:r>
              <a:rPr lang="en-CA" sz="1600" dirty="0" smtClean="0"/>
              <a:t>Trent Stellingwerff, CSI</a:t>
            </a:r>
          </a:p>
          <a:p>
            <a:pPr marL="285750" indent="-285750">
              <a:buFont typeface="Arial" panose="020B0604020202020204" pitchFamily="34" charset="0"/>
              <a:buChar char="•"/>
            </a:pPr>
            <a:r>
              <a:rPr lang="en-CA" sz="1600" dirty="0" smtClean="0"/>
              <a:t>Nutrition</a:t>
            </a:r>
          </a:p>
          <a:p>
            <a:r>
              <a:rPr lang="en-CA" sz="1600" dirty="0"/>
              <a:t>	</a:t>
            </a:r>
            <a:r>
              <a:rPr lang="en-CA" sz="1600" dirty="0" smtClean="0"/>
              <a:t>Elizabeth Gnatiuk, Fortius</a:t>
            </a:r>
          </a:p>
          <a:p>
            <a:pPr marL="285750" indent="-285750">
              <a:buFont typeface="Arial" panose="020B0604020202020204" pitchFamily="34" charset="0"/>
              <a:buChar char="•"/>
            </a:pPr>
            <a:r>
              <a:rPr lang="en-CA" sz="1600" dirty="0" smtClean="0"/>
              <a:t>Sports </a:t>
            </a:r>
            <a:r>
              <a:rPr lang="en-CA" sz="1600" dirty="0" smtClean="0"/>
              <a:t>Psychology</a:t>
            </a:r>
            <a:endParaRPr lang="en-CA" sz="1600" dirty="0" smtClean="0"/>
          </a:p>
          <a:p>
            <a:r>
              <a:rPr lang="en-CA" sz="1600" dirty="0"/>
              <a:t>	</a:t>
            </a:r>
            <a:r>
              <a:rPr lang="en-CA" sz="1600" dirty="0" smtClean="0"/>
              <a:t>Kirsten Barnes, CSI</a:t>
            </a:r>
          </a:p>
          <a:p>
            <a:pPr marL="285750" indent="-285750">
              <a:buFont typeface="Arial" panose="020B0604020202020204" pitchFamily="34" charset="0"/>
              <a:buChar char="•"/>
            </a:pPr>
            <a:r>
              <a:rPr lang="en-CA" sz="1600" dirty="0" smtClean="0"/>
              <a:t>Strength &amp; Conditioning</a:t>
            </a:r>
          </a:p>
          <a:p>
            <a:r>
              <a:rPr lang="en-CA" sz="1600" dirty="0"/>
              <a:t>	</a:t>
            </a:r>
            <a:r>
              <a:rPr lang="en-CA" sz="1600" dirty="0" smtClean="0"/>
              <a:t>Jon-Erik Kawamoto</a:t>
            </a:r>
          </a:p>
          <a:p>
            <a:pPr marL="285750" indent="-285750">
              <a:buFont typeface="Arial" panose="020B0604020202020204" pitchFamily="34" charset="0"/>
              <a:buChar char="•"/>
            </a:pPr>
            <a:r>
              <a:rPr lang="en-CA" sz="1600" dirty="0" smtClean="0"/>
              <a:t>Massage </a:t>
            </a:r>
            <a:r>
              <a:rPr lang="en-CA" sz="1600" dirty="0" smtClean="0"/>
              <a:t>Therapy</a:t>
            </a:r>
          </a:p>
          <a:p>
            <a:pPr lvl="2"/>
            <a:r>
              <a:rPr lang="en-CA" sz="1600" dirty="0" smtClean="0"/>
              <a:t>Bobby </a:t>
            </a:r>
            <a:r>
              <a:rPr lang="en-CA" sz="1600" dirty="0" smtClean="0"/>
              <a:t>Krudo</a:t>
            </a:r>
            <a:endParaRPr lang="en-CA" sz="1600" dirty="0" smtClean="0"/>
          </a:p>
          <a:p>
            <a:pPr marL="285750" indent="-285750">
              <a:buFont typeface="Arial" panose="020B0604020202020204" pitchFamily="34" charset="0"/>
              <a:buChar char="•"/>
            </a:pPr>
            <a:r>
              <a:rPr lang="en-CA" sz="1600" dirty="0" smtClean="0"/>
              <a:t>Chiropractic</a:t>
            </a:r>
          </a:p>
          <a:p>
            <a:pPr lvl="2"/>
            <a:r>
              <a:rPr lang="en-CA" sz="1600" dirty="0" smtClean="0"/>
              <a:t>Aaron Case</a:t>
            </a:r>
            <a:r>
              <a:rPr lang="en-CA" sz="1600" dirty="0"/>
              <a:t>	</a:t>
            </a:r>
            <a:endParaRPr lang="en-CA"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6697" t="25151" r="30159" b="20669"/>
          <a:stretch/>
        </p:blipFill>
        <p:spPr>
          <a:xfrm>
            <a:off x="1060706" y="133250"/>
            <a:ext cx="1766124" cy="2414118"/>
          </a:xfrm>
          <a:prstGeom prst="rect">
            <a:avLst/>
          </a:prstGeom>
        </p:spPr>
      </p:pic>
      <p:pic>
        <p:nvPicPr>
          <p:cNvPr id="1028" name="Picture 4" descr="Image result for tokyo 2020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6396" y="3754005"/>
            <a:ext cx="2101450" cy="2943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421802"/>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5475" y="571811"/>
            <a:ext cx="5958016" cy="445367"/>
          </a:xfrm>
        </p:spPr>
        <p:txBody>
          <a:bodyPr>
            <a:normAutofit fontScale="90000"/>
          </a:bodyPr>
          <a:lstStyle/>
          <a:p>
            <a:r>
              <a:rPr lang="en-CA" sz="3600" dirty="0" smtClean="0">
                <a:solidFill>
                  <a:srgbClr val="FF0000"/>
                </a:solidFill>
                <a:latin typeface="+mn-lt"/>
              </a:rPr>
              <a:t>Canadian Championship Podiums</a:t>
            </a:r>
            <a:endParaRPr lang="en-CA" sz="3600" dirty="0">
              <a:solidFill>
                <a:srgbClr val="FF0000"/>
              </a:solidFill>
              <a:latin typeface="+mn-lt"/>
            </a:endParaRPr>
          </a:p>
        </p:txBody>
      </p:sp>
      <p:sp>
        <p:nvSpPr>
          <p:cNvPr id="3" name="Content Placeholder 2"/>
          <p:cNvSpPr>
            <a:spLocks noGrp="1"/>
          </p:cNvSpPr>
          <p:nvPr>
            <p:ph idx="1"/>
          </p:nvPr>
        </p:nvSpPr>
        <p:spPr>
          <a:xfrm>
            <a:off x="1261211" y="1058625"/>
            <a:ext cx="2135659" cy="448018"/>
          </a:xfrm>
        </p:spPr>
        <p:txBody>
          <a:bodyPr>
            <a:normAutofit fontScale="92500" lnSpcReduction="10000"/>
          </a:bodyPr>
          <a:lstStyle/>
          <a:p>
            <a:pPr marL="0" indent="0">
              <a:buNone/>
            </a:pPr>
            <a:r>
              <a:rPr lang="en-CA" dirty="0" smtClean="0"/>
              <a:t>23 (7 </a:t>
            </a:r>
            <a:r>
              <a:rPr lang="en-CA" dirty="0" smtClean="0"/>
              <a:t>athletes)</a:t>
            </a:r>
            <a:endParaRPr lang="en-CA" dirty="0"/>
          </a:p>
        </p:txBody>
      </p:sp>
      <p:sp>
        <p:nvSpPr>
          <p:cNvPr id="4" name="TextBox 3"/>
          <p:cNvSpPr txBox="1"/>
          <p:nvPr/>
        </p:nvSpPr>
        <p:spPr>
          <a:xfrm>
            <a:off x="885899" y="1506643"/>
            <a:ext cx="4827373" cy="584775"/>
          </a:xfrm>
          <a:prstGeom prst="rect">
            <a:avLst/>
          </a:prstGeom>
          <a:noFill/>
        </p:spPr>
        <p:txBody>
          <a:bodyPr wrap="square" rtlCol="0">
            <a:spAutoFit/>
          </a:bodyPr>
          <a:lstStyle/>
          <a:p>
            <a:r>
              <a:rPr lang="en-CA" sz="3200" dirty="0" smtClean="0">
                <a:solidFill>
                  <a:srgbClr val="FF0000"/>
                </a:solidFill>
              </a:rPr>
              <a:t>Canadian Champions</a:t>
            </a:r>
            <a:endParaRPr lang="en-CA" sz="3200" dirty="0">
              <a:solidFill>
                <a:srgbClr val="FF0000"/>
              </a:solidFill>
            </a:endParaRPr>
          </a:p>
        </p:txBody>
      </p:sp>
      <p:sp>
        <p:nvSpPr>
          <p:cNvPr id="5" name="TextBox 4"/>
          <p:cNvSpPr txBox="1"/>
          <p:nvPr/>
        </p:nvSpPr>
        <p:spPr>
          <a:xfrm>
            <a:off x="1296520" y="2116767"/>
            <a:ext cx="2150076" cy="523220"/>
          </a:xfrm>
          <a:prstGeom prst="rect">
            <a:avLst/>
          </a:prstGeom>
          <a:noFill/>
        </p:spPr>
        <p:txBody>
          <a:bodyPr wrap="square" rtlCol="0">
            <a:spAutoFit/>
          </a:bodyPr>
          <a:lstStyle/>
          <a:p>
            <a:r>
              <a:rPr lang="en-CA" sz="2800" dirty="0" smtClean="0"/>
              <a:t>6 (3 </a:t>
            </a:r>
            <a:r>
              <a:rPr lang="en-CA" sz="2800" dirty="0" smtClean="0"/>
              <a:t>athletes)</a:t>
            </a:r>
            <a:endParaRPr lang="en-CA" sz="2800" dirty="0"/>
          </a:p>
        </p:txBody>
      </p:sp>
      <p:sp>
        <p:nvSpPr>
          <p:cNvPr id="6" name="TextBox 5"/>
          <p:cNvSpPr txBox="1"/>
          <p:nvPr/>
        </p:nvSpPr>
        <p:spPr>
          <a:xfrm>
            <a:off x="845475" y="2662967"/>
            <a:ext cx="4388317" cy="584775"/>
          </a:xfrm>
          <a:prstGeom prst="rect">
            <a:avLst/>
          </a:prstGeom>
          <a:noFill/>
        </p:spPr>
        <p:txBody>
          <a:bodyPr wrap="none" rtlCol="0">
            <a:spAutoFit/>
          </a:bodyPr>
          <a:lstStyle/>
          <a:p>
            <a:r>
              <a:rPr lang="en-CA" sz="3200" dirty="0" smtClean="0">
                <a:solidFill>
                  <a:srgbClr val="FF0000"/>
                </a:solidFill>
              </a:rPr>
              <a:t>National Team Members</a:t>
            </a:r>
            <a:endParaRPr lang="en-CA" sz="3200" dirty="0">
              <a:solidFill>
                <a:srgbClr val="FF0000"/>
              </a:solidFill>
            </a:endParaRPr>
          </a:p>
        </p:txBody>
      </p:sp>
      <p:sp>
        <p:nvSpPr>
          <p:cNvPr id="7" name="TextBox 6"/>
          <p:cNvSpPr txBox="1"/>
          <p:nvPr/>
        </p:nvSpPr>
        <p:spPr>
          <a:xfrm>
            <a:off x="1222380" y="3213987"/>
            <a:ext cx="3171574" cy="523220"/>
          </a:xfrm>
          <a:prstGeom prst="rect">
            <a:avLst/>
          </a:prstGeom>
          <a:noFill/>
        </p:spPr>
        <p:txBody>
          <a:bodyPr wrap="none" rtlCol="0">
            <a:spAutoFit/>
          </a:bodyPr>
          <a:lstStyle/>
          <a:p>
            <a:r>
              <a:rPr lang="en-CA" sz="2800" dirty="0" smtClean="0"/>
              <a:t>18 </a:t>
            </a:r>
            <a:r>
              <a:rPr lang="en-CA" sz="2800" dirty="0" smtClean="0"/>
              <a:t>Spots </a:t>
            </a:r>
            <a:r>
              <a:rPr lang="en-CA" sz="2800" dirty="0" smtClean="0"/>
              <a:t>(7 </a:t>
            </a:r>
            <a:r>
              <a:rPr lang="en-CA" sz="2800" dirty="0" smtClean="0"/>
              <a:t>athletes)</a:t>
            </a:r>
            <a:endParaRPr lang="en-CA" sz="2800" dirty="0"/>
          </a:p>
        </p:txBody>
      </p:sp>
      <p:sp>
        <p:nvSpPr>
          <p:cNvPr id="8" name="TextBox 7"/>
          <p:cNvSpPr txBox="1"/>
          <p:nvPr/>
        </p:nvSpPr>
        <p:spPr>
          <a:xfrm>
            <a:off x="885899" y="3801309"/>
            <a:ext cx="3151568" cy="584775"/>
          </a:xfrm>
          <a:prstGeom prst="rect">
            <a:avLst/>
          </a:prstGeom>
          <a:noFill/>
        </p:spPr>
        <p:txBody>
          <a:bodyPr wrap="none" rtlCol="0">
            <a:spAutoFit/>
          </a:bodyPr>
          <a:lstStyle/>
          <a:p>
            <a:r>
              <a:rPr lang="en-CA" sz="3200" dirty="0" smtClean="0">
                <a:solidFill>
                  <a:srgbClr val="FF0000"/>
                </a:solidFill>
              </a:rPr>
              <a:t>Canadian Records</a:t>
            </a:r>
            <a:endParaRPr lang="en-CA" sz="3200" dirty="0">
              <a:solidFill>
                <a:srgbClr val="FF0000"/>
              </a:solidFill>
            </a:endParaRPr>
          </a:p>
        </p:txBody>
      </p:sp>
      <p:sp>
        <p:nvSpPr>
          <p:cNvPr id="9" name="TextBox 8"/>
          <p:cNvSpPr txBox="1"/>
          <p:nvPr/>
        </p:nvSpPr>
        <p:spPr>
          <a:xfrm>
            <a:off x="1264507" y="4397116"/>
            <a:ext cx="367408" cy="523220"/>
          </a:xfrm>
          <a:prstGeom prst="rect">
            <a:avLst/>
          </a:prstGeom>
          <a:noFill/>
        </p:spPr>
        <p:txBody>
          <a:bodyPr wrap="none" rtlCol="0">
            <a:spAutoFit/>
          </a:bodyPr>
          <a:lstStyle/>
          <a:p>
            <a:r>
              <a:rPr lang="en-CA" sz="2800" dirty="0" smtClean="0"/>
              <a:t>1</a:t>
            </a:r>
            <a:endParaRPr lang="en-CA" sz="2800" dirty="0"/>
          </a:p>
        </p:txBody>
      </p:sp>
      <p:sp>
        <p:nvSpPr>
          <p:cNvPr id="11" name="TextBox 10"/>
          <p:cNvSpPr txBox="1"/>
          <p:nvPr/>
        </p:nvSpPr>
        <p:spPr>
          <a:xfrm>
            <a:off x="6892548" y="844107"/>
            <a:ext cx="5113176" cy="5632311"/>
          </a:xfrm>
          <a:prstGeom prst="rect">
            <a:avLst/>
          </a:prstGeom>
          <a:noFill/>
        </p:spPr>
        <p:txBody>
          <a:bodyPr wrap="square" rtlCol="0">
            <a:spAutoFit/>
          </a:bodyPr>
          <a:lstStyle/>
          <a:p>
            <a:pPr>
              <a:lnSpc>
                <a:spcPct val="150000"/>
              </a:lnSpc>
            </a:pPr>
            <a:r>
              <a:rPr lang="en-CA" sz="1600" dirty="0" smtClean="0"/>
              <a:t>        </a:t>
            </a:r>
            <a:r>
              <a:rPr lang="en-CA" sz="1600" u="sng" dirty="0" smtClean="0"/>
              <a:t>2015/16 </a:t>
            </a:r>
            <a:r>
              <a:rPr lang="en-CA" sz="1600" u="sng" dirty="0" smtClean="0"/>
              <a:t>Highlights</a:t>
            </a:r>
          </a:p>
          <a:p>
            <a:pPr marL="171450" indent="-171450">
              <a:lnSpc>
                <a:spcPct val="150000"/>
              </a:lnSpc>
              <a:buFont typeface="Arial" panose="020B0604020202020204" pitchFamily="34" charset="0"/>
              <a:buChar char="•"/>
            </a:pPr>
            <a:r>
              <a:rPr lang="en-CA" sz="1600" dirty="0" smtClean="0"/>
              <a:t>2016 Rio Olympics</a:t>
            </a:r>
          </a:p>
          <a:p>
            <a:pPr marL="628650" lvl="1" indent="-171450">
              <a:lnSpc>
                <a:spcPct val="150000"/>
              </a:lnSpc>
              <a:buFont typeface="Arial" panose="020B0604020202020204" pitchFamily="34" charset="0"/>
              <a:buChar char="•"/>
            </a:pPr>
            <a:r>
              <a:rPr lang="en-CA" sz="1600" dirty="0" smtClean="0"/>
              <a:t>Natasha Wodak (10000m)</a:t>
            </a:r>
          </a:p>
          <a:p>
            <a:pPr marL="628650" lvl="1" indent="-171450">
              <a:lnSpc>
                <a:spcPct val="150000"/>
              </a:lnSpc>
              <a:buFont typeface="Arial" panose="020B0604020202020204" pitchFamily="34" charset="0"/>
              <a:buChar char="•"/>
            </a:pPr>
            <a:r>
              <a:rPr lang="en-CA" sz="1600" dirty="0" smtClean="0"/>
              <a:t>Lucas Bruchet (5000m)</a:t>
            </a:r>
          </a:p>
          <a:p>
            <a:pPr marL="171450" indent="-171450">
              <a:lnSpc>
                <a:spcPct val="150000"/>
              </a:lnSpc>
              <a:buFont typeface="Arial" panose="020B0604020202020204" pitchFamily="34" charset="0"/>
              <a:buChar char="•"/>
            </a:pPr>
            <a:r>
              <a:rPr lang="en-CA" sz="1600" dirty="0" smtClean="0"/>
              <a:t>2015 IAAF </a:t>
            </a:r>
            <a:r>
              <a:rPr lang="en-CA" sz="1600" dirty="0" smtClean="0"/>
              <a:t>World Track &amp; Field Championships, China</a:t>
            </a:r>
          </a:p>
          <a:p>
            <a:pPr marL="628650" lvl="1" indent="-171450">
              <a:lnSpc>
                <a:spcPct val="150000"/>
              </a:lnSpc>
              <a:buFont typeface="Arial" panose="020B0604020202020204" pitchFamily="34" charset="0"/>
              <a:buChar char="•"/>
            </a:pPr>
            <a:r>
              <a:rPr lang="en-CA" sz="1600" dirty="0" smtClean="0"/>
              <a:t>Natasha Wodak – 10000m</a:t>
            </a:r>
          </a:p>
          <a:p>
            <a:pPr marL="171450" indent="-171450">
              <a:lnSpc>
                <a:spcPct val="150000"/>
              </a:lnSpc>
              <a:buFont typeface="Arial" panose="020B0604020202020204" pitchFamily="34" charset="0"/>
              <a:buChar char="•"/>
            </a:pPr>
            <a:r>
              <a:rPr lang="en-CA" sz="1600" dirty="0" smtClean="0"/>
              <a:t>2015 Pan </a:t>
            </a:r>
            <a:r>
              <a:rPr lang="en-CA" sz="1600" dirty="0"/>
              <a:t>Am Games, </a:t>
            </a:r>
            <a:r>
              <a:rPr lang="en-CA" sz="1600" dirty="0" smtClean="0"/>
              <a:t>Toronto</a:t>
            </a:r>
            <a:endParaRPr lang="en-CA" sz="1600" dirty="0"/>
          </a:p>
          <a:p>
            <a:pPr marL="628650" lvl="1" indent="-171450">
              <a:lnSpc>
                <a:spcPct val="150000"/>
              </a:lnSpc>
              <a:buFont typeface="Arial" panose="020B0604020202020204" pitchFamily="34" charset="0"/>
              <a:buChar char="•"/>
            </a:pPr>
            <a:r>
              <a:rPr lang="en-CA" sz="1600" dirty="0"/>
              <a:t>Natasha Wodak – 10000m</a:t>
            </a:r>
          </a:p>
          <a:p>
            <a:pPr marL="628650" lvl="1" indent="-171450">
              <a:lnSpc>
                <a:spcPct val="150000"/>
              </a:lnSpc>
              <a:buFont typeface="Arial" panose="020B0604020202020204" pitchFamily="34" charset="0"/>
              <a:buChar char="•"/>
            </a:pPr>
            <a:r>
              <a:rPr lang="en-CA" sz="1600" dirty="0"/>
              <a:t>Luc Bruchet – 5000m</a:t>
            </a:r>
          </a:p>
          <a:p>
            <a:pPr marL="628650" lvl="1" indent="-171450">
              <a:lnSpc>
                <a:spcPct val="150000"/>
              </a:lnSpc>
              <a:buFont typeface="Arial" panose="020B0604020202020204" pitchFamily="34" charset="0"/>
              <a:buChar char="•"/>
            </a:pPr>
            <a:r>
              <a:rPr lang="en-CA" sz="1600" dirty="0"/>
              <a:t>Catherine Watkins – marathon</a:t>
            </a:r>
          </a:p>
          <a:p>
            <a:pPr marL="171450" indent="-171450">
              <a:lnSpc>
                <a:spcPct val="150000"/>
              </a:lnSpc>
              <a:buFont typeface="Arial" panose="020B0604020202020204" pitchFamily="34" charset="0"/>
              <a:buChar char="•"/>
            </a:pPr>
            <a:r>
              <a:rPr lang="en-CA" sz="1600" dirty="0" smtClean="0"/>
              <a:t>2015 IAAF </a:t>
            </a:r>
            <a:r>
              <a:rPr lang="en-CA" sz="1600" dirty="0" smtClean="0"/>
              <a:t>World  Cross Country Championships, </a:t>
            </a:r>
            <a:r>
              <a:rPr lang="en-CA" sz="1600" dirty="0" smtClean="0"/>
              <a:t>China</a:t>
            </a:r>
          </a:p>
          <a:p>
            <a:pPr marL="628650" lvl="1" indent="-171450">
              <a:lnSpc>
                <a:spcPct val="150000"/>
              </a:lnSpc>
              <a:buFont typeface="Arial" panose="020B0604020202020204" pitchFamily="34" charset="0"/>
              <a:buChar char="•"/>
            </a:pPr>
            <a:r>
              <a:rPr lang="en-CA" sz="1600" dirty="0"/>
              <a:t>Kelly Wiebe (50</a:t>
            </a:r>
            <a:r>
              <a:rPr lang="en-CA" sz="1600" baseline="30000" dirty="0"/>
              <a:t>th</a:t>
            </a:r>
            <a:r>
              <a:rPr lang="en-CA" sz="1600" dirty="0"/>
              <a:t>)</a:t>
            </a:r>
          </a:p>
          <a:p>
            <a:pPr marL="628650" lvl="1" indent="-171450">
              <a:lnSpc>
                <a:spcPct val="150000"/>
              </a:lnSpc>
              <a:buFont typeface="Arial" panose="020B0604020202020204" pitchFamily="34" charset="0"/>
              <a:buChar char="•"/>
            </a:pPr>
            <a:r>
              <a:rPr lang="en-CA" sz="1600" dirty="0"/>
              <a:t>Natasha Wodak (27</a:t>
            </a:r>
            <a:r>
              <a:rPr lang="en-CA" sz="1600" baseline="30000" dirty="0"/>
              <a:t>th</a:t>
            </a:r>
            <a:r>
              <a:rPr lang="en-CA" sz="1600" dirty="0" smtClean="0"/>
              <a:t>)</a:t>
            </a:r>
            <a:endParaRPr lang="en-CA" sz="1600" dirty="0" smtClean="0"/>
          </a:p>
          <a:p>
            <a:pPr marL="171450" indent="-171450">
              <a:lnSpc>
                <a:spcPct val="150000"/>
              </a:lnSpc>
              <a:buFont typeface="Arial" panose="020B0604020202020204" pitchFamily="34" charset="0"/>
              <a:buChar char="•"/>
            </a:pPr>
            <a:r>
              <a:rPr lang="en-CA" sz="1600" dirty="0"/>
              <a:t>Natasha Wodak – 10000m Canadian record -31:41.51</a:t>
            </a:r>
          </a:p>
          <a:p>
            <a:pPr lvl="1">
              <a:lnSpc>
                <a:spcPct val="150000"/>
              </a:lnSpc>
            </a:pPr>
            <a:endParaRPr lang="en-CA" sz="1600" dirty="0" smtClean="0"/>
          </a:p>
        </p:txBody>
      </p:sp>
      <p:sp>
        <p:nvSpPr>
          <p:cNvPr id="12" name="TextBox 11"/>
          <p:cNvSpPr txBox="1"/>
          <p:nvPr/>
        </p:nvSpPr>
        <p:spPr>
          <a:xfrm>
            <a:off x="845475" y="4918281"/>
            <a:ext cx="1951175" cy="584775"/>
          </a:xfrm>
          <a:prstGeom prst="rect">
            <a:avLst/>
          </a:prstGeom>
          <a:noFill/>
        </p:spPr>
        <p:txBody>
          <a:bodyPr wrap="none" rtlCol="0">
            <a:spAutoFit/>
          </a:bodyPr>
          <a:lstStyle/>
          <a:p>
            <a:r>
              <a:rPr lang="en-CA" sz="3200" dirty="0" smtClean="0">
                <a:solidFill>
                  <a:schemeClr val="accent2"/>
                </a:solidFill>
              </a:rPr>
              <a:t>Olympians</a:t>
            </a:r>
            <a:endParaRPr lang="en-CA" sz="3200" dirty="0">
              <a:solidFill>
                <a:schemeClr val="accent2"/>
              </a:solidFill>
            </a:endParaRPr>
          </a:p>
        </p:txBody>
      </p:sp>
      <p:sp>
        <p:nvSpPr>
          <p:cNvPr id="13" name="TextBox 12"/>
          <p:cNvSpPr txBox="1"/>
          <p:nvPr/>
        </p:nvSpPr>
        <p:spPr>
          <a:xfrm>
            <a:off x="1261211" y="5452533"/>
            <a:ext cx="367408" cy="523220"/>
          </a:xfrm>
          <a:prstGeom prst="rect">
            <a:avLst/>
          </a:prstGeom>
          <a:noFill/>
        </p:spPr>
        <p:txBody>
          <a:bodyPr wrap="none" rtlCol="0">
            <a:spAutoFit/>
          </a:bodyPr>
          <a:lstStyle/>
          <a:p>
            <a:r>
              <a:rPr lang="en-CA" sz="2800" dirty="0" smtClean="0">
                <a:solidFill>
                  <a:schemeClr val="accent2"/>
                </a:solidFill>
              </a:rPr>
              <a:t>3</a:t>
            </a:r>
            <a:endParaRPr lang="en-CA" sz="2800" dirty="0">
              <a:solidFill>
                <a:schemeClr val="accent2"/>
              </a:solidFill>
            </a:endParaRPr>
          </a:p>
        </p:txBody>
      </p:sp>
    </p:spTree>
    <p:extLst>
      <p:ext uri="{BB962C8B-B14F-4D97-AF65-F5344CB8AC3E}">
        <p14:creationId xmlns:p14="http://schemas.microsoft.com/office/powerpoint/2010/main" val="17971467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80">
                                          <p:stCondLst>
                                            <p:cond delay="0"/>
                                          </p:stCondLst>
                                        </p:cTn>
                                        <p:tgtEl>
                                          <p:spTgt spid="9"/>
                                        </p:tgtEl>
                                      </p:cBhvr>
                                    </p:animEffect>
                                    <p:anim calcmode="lin" valueType="num">
                                      <p:cBhvr>
                                        <p:cTn id="29"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4" dur="26">
                                          <p:stCondLst>
                                            <p:cond delay="650"/>
                                          </p:stCondLst>
                                        </p:cTn>
                                        <p:tgtEl>
                                          <p:spTgt spid="9"/>
                                        </p:tgtEl>
                                      </p:cBhvr>
                                      <p:to x="100000" y="60000"/>
                                    </p:animScale>
                                    <p:animScale>
                                      <p:cBhvr>
                                        <p:cTn id="35" dur="166" decel="50000">
                                          <p:stCondLst>
                                            <p:cond delay="676"/>
                                          </p:stCondLst>
                                        </p:cTn>
                                        <p:tgtEl>
                                          <p:spTgt spid="9"/>
                                        </p:tgtEl>
                                      </p:cBhvr>
                                      <p:to x="100000" y="100000"/>
                                    </p:animScale>
                                    <p:animScale>
                                      <p:cBhvr>
                                        <p:cTn id="36" dur="26">
                                          <p:stCondLst>
                                            <p:cond delay="1312"/>
                                          </p:stCondLst>
                                        </p:cTn>
                                        <p:tgtEl>
                                          <p:spTgt spid="9"/>
                                        </p:tgtEl>
                                      </p:cBhvr>
                                      <p:to x="100000" y="80000"/>
                                    </p:animScale>
                                    <p:animScale>
                                      <p:cBhvr>
                                        <p:cTn id="37" dur="166" decel="50000">
                                          <p:stCondLst>
                                            <p:cond delay="1338"/>
                                          </p:stCondLst>
                                        </p:cTn>
                                        <p:tgtEl>
                                          <p:spTgt spid="9"/>
                                        </p:tgtEl>
                                      </p:cBhvr>
                                      <p:to x="100000" y="100000"/>
                                    </p:animScale>
                                    <p:animScale>
                                      <p:cBhvr>
                                        <p:cTn id="38" dur="26">
                                          <p:stCondLst>
                                            <p:cond delay="1642"/>
                                          </p:stCondLst>
                                        </p:cTn>
                                        <p:tgtEl>
                                          <p:spTgt spid="9"/>
                                        </p:tgtEl>
                                      </p:cBhvr>
                                      <p:to x="100000" y="90000"/>
                                    </p:animScale>
                                    <p:animScale>
                                      <p:cBhvr>
                                        <p:cTn id="39" dur="166" decel="50000">
                                          <p:stCondLst>
                                            <p:cond delay="1668"/>
                                          </p:stCondLst>
                                        </p:cTn>
                                        <p:tgtEl>
                                          <p:spTgt spid="9"/>
                                        </p:tgtEl>
                                      </p:cBhvr>
                                      <p:to x="100000" y="100000"/>
                                    </p:animScale>
                                    <p:animScale>
                                      <p:cBhvr>
                                        <p:cTn id="40" dur="26">
                                          <p:stCondLst>
                                            <p:cond delay="1808"/>
                                          </p:stCondLst>
                                        </p:cTn>
                                        <p:tgtEl>
                                          <p:spTgt spid="9"/>
                                        </p:tgtEl>
                                      </p:cBhvr>
                                      <p:to x="100000" y="95000"/>
                                    </p:animScale>
                                    <p:animScale>
                                      <p:cBhvr>
                                        <p:cTn id="41" dur="166" decel="50000">
                                          <p:stCondLst>
                                            <p:cond delay="1834"/>
                                          </p:stCondLst>
                                        </p:cTn>
                                        <p:tgtEl>
                                          <p:spTgt spid="9"/>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down)">
                                      <p:cBhvr>
                                        <p:cTn id="46" dur="580">
                                          <p:stCondLst>
                                            <p:cond delay="0"/>
                                          </p:stCondLst>
                                        </p:cTn>
                                        <p:tgtEl>
                                          <p:spTgt spid="13"/>
                                        </p:tgtEl>
                                      </p:cBhvr>
                                    </p:animEffect>
                                    <p:anim calcmode="lin" valueType="num">
                                      <p:cBhvr>
                                        <p:cTn id="47"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2" dur="26">
                                          <p:stCondLst>
                                            <p:cond delay="650"/>
                                          </p:stCondLst>
                                        </p:cTn>
                                        <p:tgtEl>
                                          <p:spTgt spid="13"/>
                                        </p:tgtEl>
                                      </p:cBhvr>
                                      <p:to x="100000" y="60000"/>
                                    </p:animScale>
                                    <p:animScale>
                                      <p:cBhvr>
                                        <p:cTn id="53" dur="166" decel="50000">
                                          <p:stCondLst>
                                            <p:cond delay="676"/>
                                          </p:stCondLst>
                                        </p:cTn>
                                        <p:tgtEl>
                                          <p:spTgt spid="13"/>
                                        </p:tgtEl>
                                      </p:cBhvr>
                                      <p:to x="100000" y="100000"/>
                                    </p:animScale>
                                    <p:animScale>
                                      <p:cBhvr>
                                        <p:cTn id="54" dur="26">
                                          <p:stCondLst>
                                            <p:cond delay="1312"/>
                                          </p:stCondLst>
                                        </p:cTn>
                                        <p:tgtEl>
                                          <p:spTgt spid="13"/>
                                        </p:tgtEl>
                                      </p:cBhvr>
                                      <p:to x="100000" y="80000"/>
                                    </p:animScale>
                                    <p:animScale>
                                      <p:cBhvr>
                                        <p:cTn id="55" dur="166" decel="50000">
                                          <p:stCondLst>
                                            <p:cond delay="1338"/>
                                          </p:stCondLst>
                                        </p:cTn>
                                        <p:tgtEl>
                                          <p:spTgt spid="13"/>
                                        </p:tgtEl>
                                      </p:cBhvr>
                                      <p:to x="100000" y="100000"/>
                                    </p:animScale>
                                    <p:animScale>
                                      <p:cBhvr>
                                        <p:cTn id="56" dur="26">
                                          <p:stCondLst>
                                            <p:cond delay="1642"/>
                                          </p:stCondLst>
                                        </p:cTn>
                                        <p:tgtEl>
                                          <p:spTgt spid="13"/>
                                        </p:tgtEl>
                                      </p:cBhvr>
                                      <p:to x="100000" y="90000"/>
                                    </p:animScale>
                                    <p:animScale>
                                      <p:cBhvr>
                                        <p:cTn id="57" dur="166" decel="50000">
                                          <p:stCondLst>
                                            <p:cond delay="1668"/>
                                          </p:stCondLst>
                                        </p:cTn>
                                        <p:tgtEl>
                                          <p:spTgt spid="13"/>
                                        </p:tgtEl>
                                      </p:cBhvr>
                                      <p:to x="100000" y="100000"/>
                                    </p:animScale>
                                    <p:animScale>
                                      <p:cBhvr>
                                        <p:cTn id="58" dur="26">
                                          <p:stCondLst>
                                            <p:cond delay="1808"/>
                                          </p:stCondLst>
                                        </p:cTn>
                                        <p:tgtEl>
                                          <p:spTgt spid="13"/>
                                        </p:tgtEl>
                                      </p:cBhvr>
                                      <p:to x="100000" y="95000"/>
                                    </p:animScale>
                                    <p:animScale>
                                      <p:cBhvr>
                                        <p:cTn id="59"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7" grpId="0"/>
      <p:bldP spid="9" grpId="0"/>
      <p:bldP spid="13"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827</TotalTime>
  <Words>357</Words>
  <Application>Microsoft Office PowerPoint</Application>
  <PresentationFormat>Widescreen</PresentationFormat>
  <Paragraphs>81</Paragraphs>
  <Slides>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BC Endurance Project</vt:lpstr>
      <vt:lpstr>PowerPoint Presentation</vt:lpstr>
      <vt:lpstr>PowerPoint Presentation</vt:lpstr>
      <vt:lpstr>Canadian Championship Podiums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BC Endurance Project</dc:title>
  <dc:creator>Richard Lee</dc:creator>
  <cp:lastModifiedBy>Richard Lee</cp:lastModifiedBy>
  <cp:revision>59</cp:revision>
  <dcterms:created xsi:type="dcterms:W3CDTF">2015-07-30T20:00:22Z</dcterms:created>
  <dcterms:modified xsi:type="dcterms:W3CDTF">2016-10-23T23:20:01Z</dcterms:modified>
</cp:coreProperties>
</file>